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9" r:id="rId3"/>
    <p:sldId id="278" r:id="rId4"/>
    <p:sldId id="277" r:id="rId5"/>
    <p:sldId id="276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实验</a:t>
            </a:r>
            <a:r>
              <a:rPr lang="en-US" dirty="0" smtClean="0"/>
              <a:t>15  </a:t>
            </a:r>
            <a:r>
              <a:rPr lang="zh-CN" altLang="en-US" dirty="0" smtClean="0"/>
              <a:t>鱼纲分类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实验目的：</a:t>
            </a:r>
          </a:p>
          <a:p>
            <a:pPr>
              <a:buNone/>
            </a:pPr>
            <a:r>
              <a:rPr lang="zh-CN" altLang="en-US" dirty="0" smtClean="0"/>
              <a:t>        了解鱼类各主要的特征；认识常见的和有经济价值的种类；学习鱼纲的分类方法。</a:t>
            </a:r>
          </a:p>
          <a:p>
            <a:r>
              <a:rPr lang="zh-CN" altLang="en-US" dirty="0" smtClean="0"/>
              <a:t>实验内容：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1.</a:t>
            </a:r>
            <a:r>
              <a:rPr lang="zh-CN" altLang="en-US" dirty="0" smtClean="0"/>
              <a:t>鱼体的测量</a:t>
            </a:r>
          </a:p>
          <a:p>
            <a:pPr>
              <a:buNone/>
            </a:pPr>
            <a:r>
              <a:rPr lang="en-US" altLang="zh-CN" dirty="0" smtClean="0"/>
              <a:t>    2.</a:t>
            </a:r>
            <a:r>
              <a:rPr lang="zh-CN" altLang="en-US" dirty="0" smtClean="0"/>
              <a:t>辐鳍亚纲重要目的常见代表种类的认识。（浸制标本和幻灯片）</a:t>
            </a:r>
          </a:p>
          <a:p>
            <a:pPr>
              <a:buNone/>
            </a:pPr>
            <a:r>
              <a:rPr lang="en-US" altLang="zh-CN" dirty="0" smtClean="0"/>
              <a:t>   3.</a:t>
            </a:r>
            <a:r>
              <a:rPr lang="zh-CN" altLang="en-US" dirty="0" smtClean="0"/>
              <a:t>鱼类检索表的使用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zongqiy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53988" y="4127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b="1">
                <a:latin typeface="Verdana" pitchFamily="34" charset="0"/>
              </a:rPr>
              <a:t>矛尾鱼</a:t>
            </a:r>
            <a:r>
              <a:rPr lang="en-US" altLang="zh-CN" b="1">
                <a:latin typeface="Verdana" pitchFamily="34" charset="0"/>
              </a:rPr>
              <a:t>(</a:t>
            </a:r>
            <a:r>
              <a:rPr lang="en-US" altLang="zh-CN" b="1" i="1">
                <a:latin typeface="Verdana" pitchFamily="34" charset="0"/>
              </a:rPr>
              <a:t>L.chalumnae</a:t>
            </a:r>
            <a:r>
              <a:rPr lang="en-US" altLang="zh-CN" b="1"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0938"/>
            <a:ext cx="57594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 descr="dq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060575"/>
            <a:ext cx="34194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7956550" y="5949950"/>
            <a:ext cx="874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FF0000"/>
                </a:solidFill>
                <a:latin typeface="Verdana" pitchFamily="34" charset="0"/>
              </a:rPr>
              <a:t>多鳍鱼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179388" y="188913"/>
            <a:ext cx="87137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25000"/>
              </a:lnSpc>
            </a:pP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辐鳍亚纲：体被骨质圆鳞、栉鳞或无鳞。骨骼的骨化程度 高。无内鼻孔，无泄殖腔，以肛门和泄殖孔通体外。</a:t>
            </a:r>
          </a:p>
          <a:p>
            <a:pPr lvl="1" algn="l">
              <a:lnSpc>
                <a:spcPct val="125000"/>
              </a:lnSpc>
            </a:pPr>
            <a:r>
              <a:rPr lang="en-US" altLang="zh-CN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1</a:t>
            </a:r>
            <a:r>
              <a:rPr lang="zh-CN" alt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硬鳞总目</a:t>
            </a: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：骨骼大部分为软骨，体被硬鳞</a:t>
            </a:r>
            <a:r>
              <a:rPr lang="zh-CN" alt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85800"/>
            <a:ext cx="8382000" cy="205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肺鱼总纲：终生保留脊索，脊椎骨无椎体，</a:t>
            </a:r>
          </a:p>
          <a:p>
            <a:pPr>
              <a:buFont typeface="Wingdings" pitchFamily="2" charset="2"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       鳔能执行呼吸功能。</a:t>
            </a:r>
          </a:p>
          <a:p>
            <a:pPr>
              <a:buFont typeface="Wingdings" pitchFamily="2" charset="2"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          尾鳍与背鳍、臀鳍相连。</a:t>
            </a:r>
            <a:endParaRPr lang="zh-CN" altLang="en-US" b="1"/>
          </a:p>
        </p:txBody>
      </p:sp>
      <p:pic>
        <p:nvPicPr>
          <p:cNvPr id="109571" name="Picture 3" descr="肺鱼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590800"/>
            <a:ext cx="28321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50825" y="549275"/>
            <a:ext cx="8424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2</a:t>
            </a:r>
            <a:r>
              <a:rPr lang="zh-CN" alt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全骨总目</a:t>
            </a: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：硬骨较发达，体被硬鳞或圆鳞。仅残留极少种</a:t>
            </a:r>
          </a:p>
          <a:p>
            <a:pPr algn="l">
              <a:lnSpc>
                <a:spcPct val="125000"/>
              </a:lnSpc>
            </a:pP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         类，均产于北美洲。（弓鳍鱼目、雀鳝目）</a:t>
            </a:r>
          </a:p>
        </p:txBody>
      </p:sp>
      <p:pic>
        <p:nvPicPr>
          <p:cNvPr id="111619" name="Picture 3" descr="弓鳍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060575"/>
            <a:ext cx="33480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08175" y="2420938"/>
            <a:ext cx="87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FF0000"/>
                </a:solidFill>
                <a:latin typeface="Verdana" pitchFamily="34" charset="0"/>
              </a:rPr>
              <a:t>弓鳍鱼</a:t>
            </a:r>
          </a:p>
        </p:txBody>
      </p:sp>
      <p:pic>
        <p:nvPicPr>
          <p:cNvPr id="111621" name="Picture 5" descr="q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060575"/>
            <a:ext cx="37433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659563" y="4508500"/>
            <a:ext cx="64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FF0000"/>
                </a:solidFill>
                <a:latin typeface="Verdana" pitchFamily="34" charset="0"/>
              </a:rPr>
              <a:t>雀鳝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  <p:bldP spid="1116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a7108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12875"/>
            <a:ext cx="45005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7667625" y="3481388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</a:rPr>
              <a:t>大黄鱼</a:t>
            </a:r>
          </a:p>
        </p:txBody>
      </p:sp>
      <p:pic>
        <p:nvPicPr>
          <p:cNvPr id="112644" name="Picture 4" descr="a9828y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4356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059113" y="6218238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>
                <a:solidFill>
                  <a:srgbClr val="FF0000"/>
                </a:solidFill>
              </a:rPr>
              <a:t>黑鲷</a:t>
            </a:r>
          </a:p>
        </p:txBody>
      </p:sp>
      <p:pic>
        <p:nvPicPr>
          <p:cNvPr id="112646" name="Picture 6" descr="yu11_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149725"/>
            <a:ext cx="4800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7" name="Picture 7" descr="a8350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412875"/>
            <a:ext cx="39957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132138" y="35734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>
                <a:solidFill>
                  <a:srgbClr val="FF0000"/>
                </a:solidFill>
                <a:latin typeface="Verdana" pitchFamily="34" charset="0"/>
              </a:rPr>
              <a:t>白鲳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50825" y="444500"/>
            <a:ext cx="75406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zh-CN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3 </a:t>
            </a:r>
            <a:r>
              <a:rPr lang="zh-CN" alt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真骨总目</a:t>
            </a: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：骨化程度高，体被圆鳞或栉鳞。约</a:t>
            </a:r>
            <a:r>
              <a:rPr lang="en-US" altLang="zh-CN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35</a:t>
            </a:r>
            <a:r>
              <a:rPr lang="zh-CN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5" grpId="0" autoUpdateAnimBg="0"/>
      <p:bldP spid="11264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305800" cy="3200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不论鱼类为何种体形，它的躯体都分为头、躯干和尾三部分。</a:t>
            </a:r>
          </a:p>
          <a:p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头部：身体最前端至最后一对鳃裂（软骨鱼）或鳃盖后缘（硬骨鱼）。</a:t>
            </a:r>
          </a:p>
          <a:p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躯干部：鳃盖后缘至肛门或臀鳍前端。</a:t>
            </a:r>
          </a:p>
          <a:p>
            <a:r>
              <a:rPr lang="zh-CN" altLang="en-US" b="1">
                <a:latin typeface="楷体_GB2312" pitchFamily="49" charset="-122"/>
                <a:ea typeface="楷体_GB2312" pitchFamily="49" charset="-122"/>
              </a:rPr>
              <a:t>尾部：肛门以后部分。  </a:t>
            </a:r>
          </a:p>
        </p:txBody>
      </p:sp>
      <p:pic>
        <p:nvPicPr>
          <p:cNvPr id="29699" name="Picture 3" descr="鱼躯体分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814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571480"/>
            <a:ext cx="8153400" cy="167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体形：</a:t>
            </a: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纺锤形，平扁形，侧扁形，棍棒形</a:t>
            </a:r>
            <a:endParaRPr lang="zh-CN" altLang="en-US" b="1" dirty="0"/>
          </a:p>
        </p:txBody>
      </p:sp>
      <p:pic>
        <p:nvPicPr>
          <p:cNvPr id="28675" name="Picture 3" descr="M905055体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41" y="2357430"/>
            <a:ext cx="7979449" cy="42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xweix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xkouw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0938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9388" y="549275"/>
            <a:ext cx="865981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 smtClean="0">
                <a:latin typeface="宋体" pitchFamily="2" charset="-122"/>
              </a:rPr>
              <a:t>消化系统</a:t>
            </a:r>
            <a:endParaRPr lang="zh-CN" altLang="en-US" b="1" dirty="0">
              <a:latin typeface="宋体" pitchFamily="2" charset="-122"/>
            </a:endParaRP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>
                <a:latin typeface="宋体" pitchFamily="2" charset="-122"/>
              </a:rPr>
              <a:t>1 出现上、下颌。口的位置与食性关系密切</a:t>
            </a:r>
          </a:p>
          <a:p>
            <a:pPr algn="l">
              <a:lnSpc>
                <a:spcPct val="120000"/>
              </a:lnSpc>
            </a:pPr>
            <a:r>
              <a:rPr lang="zh-CN" altLang="en-US" b="1" dirty="0">
                <a:latin typeface="Verdana" pitchFamily="34" charset="0"/>
              </a:rPr>
              <a:t>2 出现牙齿：颌齿，咽喉齿，（多出齿）</a:t>
            </a:r>
            <a:endParaRPr lang="zh-CN" altLang="en-US" b="1" dirty="0"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990600"/>
            <a:ext cx="8591550" cy="5246688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/>
              <a:t>             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软骨鱼纲              硬骨鱼纲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1.</a:t>
            </a:r>
            <a:r>
              <a:rPr lang="zh-CN" altLang="en-US" sz="2400" b="1">
                <a:latin typeface="宋体" pitchFamily="2" charset="-122"/>
              </a:rPr>
              <a:t>骨骼      软骨                  软骨和硬骨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2.</a:t>
            </a:r>
            <a:r>
              <a:rPr lang="zh-CN" altLang="en-US" sz="2400" b="1">
                <a:latin typeface="宋体" pitchFamily="2" charset="-122"/>
              </a:rPr>
              <a:t>鳞片      盾鳞                  硬鳞或骨鳞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3.</a:t>
            </a:r>
            <a:r>
              <a:rPr lang="zh-CN" altLang="en-US" sz="2400" b="1">
                <a:latin typeface="宋体" pitchFamily="2" charset="-122"/>
              </a:rPr>
              <a:t>鳃        鳃裂直接开口体壁      鳃裂不直接开口体壁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zh-CN" altLang="en-US" sz="2400" b="1">
                <a:latin typeface="宋体" pitchFamily="2" charset="-122"/>
              </a:rPr>
              <a:t>            有鳃间膈               有鳃盖，鳃间膈退化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4.</a:t>
            </a:r>
            <a:r>
              <a:rPr lang="zh-CN" altLang="en-US" sz="2400" b="1">
                <a:latin typeface="宋体" pitchFamily="2" charset="-122"/>
              </a:rPr>
              <a:t>口位       头的腹面             头的前端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5.</a:t>
            </a:r>
            <a:r>
              <a:rPr lang="zh-CN" altLang="en-US" sz="2400" b="1">
                <a:latin typeface="宋体" pitchFamily="2" charset="-122"/>
              </a:rPr>
              <a:t>鳔         无                    大多有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6.</a:t>
            </a:r>
            <a:r>
              <a:rPr lang="zh-CN" altLang="en-US" sz="2400" b="1">
                <a:latin typeface="宋体" pitchFamily="2" charset="-122"/>
              </a:rPr>
              <a:t>尾型       歪尾型                正尾型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7 </a:t>
            </a:r>
            <a:r>
              <a:rPr lang="zh-CN" altLang="en-US" sz="2400" b="1">
                <a:latin typeface="宋体" pitchFamily="2" charset="-122"/>
              </a:rPr>
              <a:t>生殖       体内受精             大多体外受精</a:t>
            </a:r>
          </a:p>
          <a:p>
            <a:pPr>
              <a:lnSpc>
                <a:spcPct val="125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CN" sz="2400" b="1">
                <a:latin typeface="宋体" pitchFamily="2" charset="-122"/>
              </a:rPr>
              <a:t>8 </a:t>
            </a:r>
            <a:r>
              <a:rPr lang="zh-CN" altLang="en-US" sz="2400" b="1">
                <a:latin typeface="宋体" pitchFamily="2" charset="-122"/>
              </a:rPr>
              <a:t>螺旋瓣      有                    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403350" y="0"/>
            <a:ext cx="5413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Verdana" pitchFamily="34" charset="0"/>
              </a:rPr>
              <a:t>纲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684213" y="692150"/>
            <a:ext cx="541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Verdana" pitchFamily="34" charset="0"/>
              </a:rPr>
              <a:t>纲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16</TotalTime>
  <Words>388</Words>
  <PresentationFormat>全屏显示(4:3)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龙腾四海</vt:lpstr>
      <vt:lpstr>实验15  鱼纲分类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Administrator</cp:lastModifiedBy>
  <cp:revision>4</cp:revision>
  <dcterms:modified xsi:type="dcterms:W3CDTF">2016-08-23T02:04:21Z</dcterms:modified>
</cp:coreProperties>
</file>